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0" r:id="rId2"/>
    <p:sldId id="258" r:id="rId3"/>
    <p:sldId id="259" r:id="rId4"/>
    <p:sldId id="267" r:id="rId5"/>
    <p:sldId id="269" r:id="rId6"/>
    <p:sldId id="261" r:id="rId7"/>
    <p:sldId id="268"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p:scale>
          <a:sx n="80" d="100"/>
          <a:sy n="80" d="100"/>
        </p:scale>
        <p:origin x="-858" y="-4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17"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15"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2" descr="C:\Users\jason\Pictures\irc_logo_words_international.jp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09315"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6752783"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3/14/2018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5" name="Picture 2" descr="C:\Users\jason\Pictures\irc_logo_words_international.jpg"/>
          <p:cNvPicPr>
            <a:picLocks noChangeAspect="1" noChangeArrowheads="1"/>
          </p:cNvPicPr>
          <p:nvPr userDrawn="1"/>
        </p:nvPicPr>
        <p:blipFill rotWithShape="1">
          <a:blip r:embed="rId13" cstate="print">
            <a:extLst>
              <a:ext uri="{28A0092B-C50C-407E-A947-70E740481C1C}">
                <a14:useLocalDpi xmlns:a14="http://schemas.microsoft.com/office/drawing/2010/main" xmlns="" val="0"/>
              </a:ext>
            </a:extLst>
          </a:blip>
          <a:srcRect t="7924" b="8444"/>
          <a:stretch/>
        </p:blipFill>
        <p:spPr bwMode="auto">
          <a:xfrm>
            <a:off x="7209983" y="0"/>
            <a:ext cx="1907704" cy="1182384"/>
          </a:xfrm>
          <a:prstGeom prst="roundRect">
            <a:avLst>
              <a:gd name="adj" fmla="val 8594"/>
            </a:avLst>
          </a:prstGeom>
          <a:solidFill>
            <a:srgbClr val="FFFFFF">
              <a:shade val="85000"/>
            </a:srgbClr>
          </a:solidFill>
          <a:ln>
            <a:noFill/>
          </a:ln>
          <a:effectLs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aceofficials@isaf.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son\Pictures\irc_logo_words_international.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7924" b="8444"/>
          <a:stretch/>
        </p:blipFill>
        <p:spPr bwMode="auto">
          <a:xfrm>
            <a:off x="1551308" y="2996952"/>
            <a:ext cx="6041385"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itle 1"/>
          <p:cNvSpPr>
            <a:spLocks noGrp="1"/>
          </p:cNvSpPr>
          <p:nvPr>
            <p:ph type="ctrTitle"/>
          </p:nvPr>
        </p:nvSpPr>
        <p:spPr>
          <a:xfrm>
            <a:off x="685800" y="1600200"/>
            <a:ext cx="7772400" cy="820688"/>
          </a:xfrm>
        </p:spPr>
        <p:txBody>
          <a:bodyPr/>
          <a:lstStyle/>
          <a:p>
            <a:r>
              <a:rPr lang="en-GB" dirty="0" smtClean="0">
                <a:latin typeface="Arial" panose="020B0604020202020204" pitchFamily="34" charset="0"/>
                <a:cs typeface="Arial" panose="020B0604020202020204" pitchFamily="34" charset="0"/>
              </a:rPr>
              <a:t>Conduct </a:t>
            </a:r>
            <a:r>
              <a:rPr lang="en-GB" smtClean="0">
                <a:latin typeface="Arial" panose="020B0604020202020204" pitchFamily="34" charset="0"/>
                <a:cs typeface="Arial" panose="020B0604020202020204" pitchFamily="34" charset="0"/>
              </a:rPr>
              <a:t>&amp; </a:t>
            </a:r>
            <a:r>
              <a:rPr lang="en-GB" smtClean="0">
                <a:latin typeface="Arial" panose="020B0604020202020204" pitchFamily="34" charset="0"/>
                <a:cs typeface="Arial" panose="020B0604020202020204" pitchFamily="34" charset="0"/>
              </a:rPr>
              <a:t>Responsibility</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03648" y="2420888"/>
            <a:ext cx="6400800" cy="449063"/>
          </a:xfrm>
        </p:spPr>
        <p:txBody>
          <a:bodyPr/>
          <a:lstStyle/>
          <a:p>
            <a:r>
              <a:rPr lang="en-GB" dirty="0" smtClean="0">
                <a:latin typeface="Arial" panose="020B0604020202020204" pitchFamily="34" charset="0"/>
                <a:cs typeface="Arial" panose="020B0604020202020204" pitchFamily="34" charset="0"/>
              </a:rPr>
              <a:t>International Rating Certificate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7493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Discussion / questions.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To report the facts</a:t>
            </a:r>
          </a:p>
          <a:p>
            <a:r>
              <a:rPr lang="en-GB" dirty="0" smtClean="0"/>
              <a:t>Be part of a team of race officials, whether that is either;</a:t>
            </a:r>
          </a:p>
          <a:p>
            <a:pPr marL="1038543" lvl="2" indent="-457200">
              <a:buFont typeface="+mj-lt"/>
              <a:buAutoNum type="arabicPeriod"/>
            </a:pPr>
            <a:r>
              <a:rPr lang="en-GB" dirty="0" smtClean="0"/>
              <a:t>At an event,</a:t>
            </a:r>
          </a:p>
          <a:p>
            <a:pPr marL="1038543" lvl="2" indent="-457200">
              <a:buFont typeface="+mj-lt"/>
              <a:buAutoNum type="arabicPeriod"/>
            </a:pPr>
            <a:r>
              <a:rPr lang="en-GB" dirty="0" smtClean="0"/>
              <a:t>Or in the boat yard </a:t>
            </a:r>
          </a:p>
          <a:p>
            <a:pPr marL="457200" indent="-457200"/>
            <a:r>
              <a:rPr lang="en-GB" dirty="0" smtClean="0"/>
              <a:t>At an event, we would behave in a certain way – we would not want to have negative comments about our conduct from other race officials</a:t>
            </a:r>
          </a:p>
          <a:p>
            <a:pPr marL="457200" indent="-457200"/>
            <a:r>
              <a:rPr lang="en-GB" dirty="0" smtClean="0"/>
              <a:t>When we are on our own, in a yard, we have to behave in the same way – still with integrity and lack of bias.</a:t>
            </a:r>
          </a:p>
          <a:p>
            <a:pPr marL="457200" indent="-457200"/>
            <a:r>
              <a:rPr lang="en-GB" dirty="0" smtClean="0"/>
              <a:t>Wherever this is, we are still part of a wider team, we all need to apply the rules fairly and consistently. </a:t>
            </a:r>
            <a:endParaRPr lang="en-GB" dirty="0"/>
          </a:p>
        </p:txBody>
      </p:sp>
      <p:sp>
        <p:nvSpPr>
          <p:cNvPr id="3" name="Title 2"/>
          <p:cNvSpPr>
            <a:spLocks noGrp="1"/>
          </p:cNvSpPr>
          <p:nvPr>
            <p:ph type="title"/>
          </p:nvPr>
        </p:nvSpPr>
        <p:spPr/>
        <p:txBody>
          <a:bodyPr/>
          <a:lstStyle/>
          <a:p>
            <a:r>
              <a:rPr lang="en-GB" dirty="0" smtClean="0"/>
              <a:t>The Measurer’s Role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We all have hats;</a:t>
            </a:r>
          </a:p>
          <a:p>
            <a:r>
              <a:rPr lang="en-GB" dirty="0" smtClean="0"/>
              <a:t>Teams have their team hats</a:t>
            </a:r>
          </a:p>
          <a:p>
            <a:pPr lvl="1"/>
            <a:r>
              <a:rPr lang="en-GB" sz="1600" dirty="0" smtClean="0">
                <a:solidFill>
                  <a:schemeClr val="tx2">
                    <a:lumMod val="60000"/>
                    <a:lumOff val="40000"/>
                  </a:schemeClr>
                </a:solidFill>
              </a:rPr>
              <a:t>Remember that they may be feeling pretty stressed – they want the best result for their hard work.</a:t>
            </a:r>
          </a:p>
          <a:p>
            <a:r>
              <a:rPr lang="en-GB" dirty="0" smtClean="0"/>
              <a:t>We have our IRC Measurer / wider race official hat</a:t>
            </a:r>
          </a:p>
          <a:p>
            <a:pPr marL="553720" lvl="2"/>
            <a:r>
              <a:rPr lang="en-GB" sz="1600" dirty="0" smtClean="0">
                <a:solidFill>
                  <a:schemeClr val="tx2">
                    <a:lumMod val="60000"/>
                    <a:lumOff val="40000"/>
                  </a:schemeClr>
                </a:solidFill>
              </a:rPr>
              <a:t>We can feel stressed to, especially if this is a new experience – we want to do a good job, to maintain a pure, level playing field, to be seen to be effective, do a good job, not create problems</a:t>
            </a:r>
            <a:endParaRPr lang="en-GB" dirty="0" smtClean="0"/>
          </a:p>
          <a:p>
            <a:r>
              <a:rPr lang="en-GB" dirty="0" smtClean="0"/>
              <a:t>Ultimately, everyone wants to have a positive experience. </a:t>
            </a:r>
          </a:p>
          <a:p>
            <a:endParaRPr lang="en-GB" dirty="0"/>
          </a:p>
        </p:txBody>
      </p:sp>
      <p:sp>
        <p:nvSpPr>
          <p:cNvPr id="3" name="Title 2"/>
          <p:cNvSpPr>
            <a:spLocks noGrp="1"/>
          </p:cNvSpPr>
          <p:nvPr>
            <p:ph type="title"/>
          </p:nvPr>
        </p:nvSpPr>
        <p:spPr/>
        <p:txBody>
          <a:bodyPr/>
          <a:lstStyle/>
          <a:p>
            <a:r>
              <a:rPr lang="en-GB" dirty="0" smtClean="0"/>
              <a:t>Hats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2204864"/>
            <a:ext cx="7740848" cy="3921299"/>
          </a:xfrm>
        </p:spPr>
        <p:txBody>
          <a:bodyPr/>
          <a:lstStyle/>
          <a:p>
            <a:r>
              <a:rPr lang="en-GB" dirty="0" smtClean="0"/>
              <a:t>The measurer is working for the Rule Authority, on behalf of an owner, but also representing the rest of the fleet, making sure that no one has a unfair advantage.</a:t>
            </a:r>
          </a:p>
          <a:p>
            <a:r>
              <a:rPr lang="en-GB" dirty="0" smtClean="0"/>
              <a:t>Be consistent.</a:t>
            </a:r>
          </a:p>
          <a:p>
            <a:r>
              <a:rPr lang="en-GB" dirty="0" smtClean="0"/>
              <a:t>Can you sail on a boat that you weighed, or measured the sails for?</a:t>
            </a:r>
          </a:p>
          <a:p>
            <a:endParaRPr lang="en-GB" dirty="0"/>
          </a:p>
        </p:txBody>
      </p:sp>
      <p:sp>
        <p:nvSpPr>
          <p:cNvPr id="3" name="Title 2"/>
          <p:cNvSpPr>
            <a:spLocks noGrp="1"/>
          </p:cNvSpPr>
          <p:nvPr>
            <p:ph type="title"/>
          </p:nvPr>
        </p:nvSpPr>
        <p:spPr/>
        <p:txBody>
          <a:bodyPr/>
          <a:lstStyle/>
          <a:p>
            <a:r>
              <a:rPr lang="en-GB" dirty="0" smtClean="0"/>
              <a:t>Impartial and courteous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not offer advice to an owner/competitor</a:t>
            </a:r>
          </a:p>
          <a:p>
            <a:r>
              <a:rPr lang="en-GB" dirty="0" smtClean="0"/>
              <a:t>There may be time when an owner will ask for advice for getting a “better” measurement or how they can get a better rating. Opinions on how to make a boat rate better under IRC are often </a:t>
            </a:r>
            <a:r>
              <a:rPr lang="en-GB" dirty="0" err="1" smtClean="0"/>
              <a:t>anectodatal</a:t>
            </a:r>
            <a:r>
              <a:rPr lang="en-GB" dirty="0" smtClean="0"/>
              <a:t> due to the undisclosed nature of the rating calculation. As a measurer you should not be doing this anyway</a:t>
            </a:r>
            <a:endParaRPr lang="en-GB" dirty="0"/>
          </a:p>
        </p:txBody>
      </p:sp>
      <p:sp>
        <p:nvSpPr>
          <p:cNvPr id="3" name="Title 2"/>
          <p:cNvSpPr>
            <a:spLocks noGrp="1"/>
          </p:cNvSpPr>
          <p:nvPr>
            <p:ph type="title"/>
          </p:nvPr>
        </p:nvSpPr>
        <p:spPr/>
        <p:txBody>
          <a:bodyPr/>
          <a:lstStyle/>
          <a:p>
            <a:r>
              <a:rPr lang="en-GB" dirty="0" smtClean="0"/>
              <a:t>Impartial and courteous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00808"/>
            <a:ext cx="8352927" cy="4425355"/>
          </a:xfrm>
        </p:spPr>
        <p:txBody>
          <a:bodyPr>
            <a:normAutofit fontScale="47500" lnSpcReduction="20000"/>
          </a:bodyPr>
          <a:lstStyle/>
          <a:p>
            <a:pPr>
              <a:buNone/>
            </a:pPr>
            <a:r>
              <a:rPr lang="en-GB" sz="2500" dirty="0" smtClean="0"/>
              <a:t>World Sailing regulation 34 states;</a:t>
            </a:r>
          </a:p>
          <a:p>
            <a:pPr>
              <a:buNone/>
            </a:pPr>
            <a:endParaRPr lang="en-GB" dirty="0" smtClean="0"/>
          </a:p>
          <a:p>
            <a:r>
              <a:rPr lang="en-GB" b="1" dirty="0" smtClean="0"/>
              <a:t>34. CONFLICT OF INTEREST </a:t>
            </a:r>
            <a:endParaRPr lang="en-GB" dirty="0" smtClean="0"/>
          </a:p>
          <a:p>
            <a:r>
              <a:rPr lang="en-GB" dirty="0" smtClean="0"/>
              <a:t>34.1 A conflict of interest exists when a World Sailing Race Official has, or reasonably appears to have, a personal or financial interest which could affect the official’s ability to be impartial.</a:t>
            </a:r>
          </a:p>
          <a:p>
            <a:r>
              <a:rPr lang="en-GB" dirty="0" smtClean="0"/>
              <a:t> </a:t>
            </a:r>
          </a:p>
          <a:p>
            <a:r>
              <a:rPr lang="en-GB" dirty="0" smtClean="0"/>
              <a:t>34.2 When a World Sailing Race Official is invited to serve at a regatta he/she shall consult the “Race Officials Committee Guidelines for Assessing a Conflict of Interest for Race Officials” as published on the World Sailing website and act in accordance with these guidelines, which may be to decline the invitation.</a:t>
            </a:r>
          </a:p>
          <a:p>
            <a:r>
              <a:rPr lang="en-GB" dirty="0" smtClean="0"/>
              <a:t> </a:t>
            </a:r>
          </a:p>
          <a:p>
            <a:r>
              <a:rPr lang="en-GB" dirty="0" smtClean="0"/>
              <a:t>34.3 When the World Sailing Race Official has any doubt, on the action to take he/she shall promptly consult World Sailing, prior to accepting the invitation and be bound by its decision.</a:t>
            </a:r>
          </a:p>
          <a:p>
            <a:r>
              <a:rPr lang="en-GB" dirty="0" smtClean="0"/>
              <a:t> </a:t>
            </a:r>
          </a:p>
          <a:p>
            <a:r>
              <a:rPr lang="en-GB" dirty="0" smtClean="0"/>
              <a:t>34.4 When, at an event, a World Sailing Race Official becomes aware of a conflict of interest, the official he/she shall disclose the potential conflict to the International Jury which shall take appropriate action in accordance with the “Race Officials Committee Guidelines for Assessing a Conflict of Interest for Race Officials” as published on the World Sailing website.</a:t>
            </a:r>
          </a:p>
          <a:p>
            <a:endParaRPr lang="en-GB" dirty="0" smtClean="0"/>
          </a:p>
          <a:p>
            <a:r>
              <a:rPr lang="en-GB" dirty="0" smtClean="0"/>
              <a:t>34.5 All World Sailing Race Officials appointed to the events listed in Regulations 25.8.10 and 25.8.11 shall declare any conflict of interest to the Chief Executive Officer and update their declaration when relevant. A conflict of interest declaration from a race official shall include the information necessary to assess in accordance with the “Race Officials Committee Guidelines for Assessing A Conflict of Interest for Race Officials” whether the race official in question has a conflict of interest in relation to a specific event.</a:t>
            </a:r>
          </a:p>
          <a:p>
            <a:pPr>
              <a:buNone/>
            </a:pPr>
            <a:r>
              <a:rPr lang="en-GB" dirty="0" smtClean="0"/>
              <a:t> </a:t>
            </a:r>
          </a:p>
          <a:p>
            <a:r>
              <a:rPr lang="en-GB" dirty="0" smtClean="0"/>
              <a:t>34.6 The Race Officials Committee shall develop and maintain a register of conflict of interest declarations from World Sailing Race Officials. The information, contents and administration of the register shall be described by the Race Officials Committee, approved by the Board and be published on the World Sailing website.</a:t>
            </a:r>
          </a:p>
          <a:p>
            <a:endParaRPr lang="en-GB" dirty="0" smtClean="0"/>
          </a:p>
          <a:p>
            <a:endParaRPr lang="en-GB" dirty="0"/>
          </a:p>
        </p:txBody>
      </p:sp>
      <p:sp>
        <p:nvSpPr>
          <p:cNvPr id="3" name="Title 2"/>
          <p:cNvSpPr>
            <a:spLocks noGrp="1"/>
          </p:cNvSpPr>
          <p:nvPr>
            <p:ph type="title"/>
          </p:nvPr>
        </p:nvSpPr>
        <p:spPr/>
        <p:txBody>
          <a:bodyPr/>
          <a:lstStyle/>
          <a:p>
            <a:r>
              <a:rPr lang="en-GB" dirty="0" smtClean="0"/>
              <a:t>Conflict of interests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This equally applies to measurers conducting certification measurement and if in doubt contact the rating office</a:t>
            </a:r>
          </a:p>
          <a:p>
            <a:r>
              <a:rPr lang="en-GB" dirty="0" smtClean="0"/>
              <a:t>If you think there is a problem with you, or with someone else, seek clarification;</a:t>
            </a:r>
          </a:p>
          <a:p>
            <a:r>
              <a:rPr lang="en-GB" dirty="0" smtClean="0"/>
              <a:t>World Sailing are also interested in Conflict of Interest - contact</a:t>
            </a:r>
          </a:p>
          <a:p>
            <a:r>
              <a:rPr lang="en-GB" dirty="0" smtClean="0">
                <a:hlinkClick r:id="rId2"/>
              </a:rPr>
              <a:t>raceofficials@isaf.co.uk</a:t>
            </a:r>
            <a:endParaRPr lang="en-GB" dirty="0" smtClean="0"/>
          </a:p>
          <a:p>
            <a:pPr>
              <a:buNone/>
            </a:pPr>
            <a:endParaRPr lang="en-GB" dirty="0" smtClean="0"/>
          </a:p>
          <a:p>
            <a:endParaRPr lang="en-GB" dirty="0"/>
          </a:p>
        </p:txBody>
      </p:sp>
      <p:sp>
        <p:nvSpPr>
          <p:cNvPr id="3" name="Title 2"/>
          <p:cNvSpPr>
            <a:spLocks noGrp="1"/>
          </p:cNvSpPr>
          <p:nvPr>
            <p:ph type="title"/>
          </p:nvPr>
        </p:nvSpPr>
        <p:spPr/>
        <p:txBody>
          <a:bodyPr/>
          <a:lstStyle/>
          <a:p>
            <a:r>
              <a:rPr lang="en-GB" dirty="0" smtClean="0"/>
              <a:t>Conflict of Interests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Not a good idea to hang out with one set of competitors.</a:t>
            </a:r>
          </a:p>
          <a:p>
            <a:r>
              <a:rPr lang="en-GB" dirty="0" smtClean="0"/>
              <a:t>Don’t unnecessarily favour, or be seen to favour one competitor over another, even if outside your discipline.</a:t>
            </a:r>
          </a:p>
          <a:p>
            <a:endParaRPr lang="en-GB" dirty="0" smtClean="0"/>
          </a:p>
          <a:p>
            <a:endParaRPr lang="en-GB" dirty="0" smtClean="0"/>
          </a:p>
        </p:txBody>
      </p:sp>
      <p:sp>
        <p:nvSpPr>
          <p:cNvPr id="3" name="Title 2"/>
          <p:cNvSpPr>
            <a:spLocks noGrp="1"/>
          </p:cNvSpPr>
          <p:nvPr>
            <p:ph type="title"/>
          </p:nvPr>
        </p:nvSpPr>
        <p:spPr/>
        <p:txBody>
          <a:bodyPr>
            <a:normAutofit/>
          </a:bodyPr>
          <a:lstStyle/>
          <a:p>
            <a:r>
              <a:rPr lang="en-GB" dirty="0" smtClean="0"/>
              <a:t>Conflict </a:t>
            </a:r>
            <a:r>
              <a:rPr lang="en-GB" dirty="0"/>
              <a:t>of Interests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b.png"/>
          <p:cNvPicPr>
            <a:picLocks noGrp="1" noChangeAspect="1"/>
          </p:cNvPicPr>
          <p:nvPr>
            <p:ph idx="1"/>
          </p:nvPr>
        </p:nvPicPr>
        <p:blipFill>
          <a:blip r:embed="rId2" cstate="print"/>
          <a:stretch>
            <a:fillRect/>
          </a:stretch>
        </p:blipFill>
        <p:spPr>
          <a:xfrm>
            <a:off x="7164288" y="2492896"/>
            <a:ext cx="1762174" cy="1762174"/>
          </a:xfrm>
        </p:spPr>
      </p:pic>
      <p:sp>
        <p:nvSpPr>
          <p:cNvPr id="3" name="Title 2"/>
          <p:cNvSpPr>
            <a:spLocks noGrp="1"/>
          </p:cNvSpPr>
          <p:nvPr>
            <p:ph type="title"/>
          </p:nvPr>
        </p:nvSpPr>
        <p:spPr/>
        <p:txBody>
          <a:bodyPr>
            <a:normAutofit/>
          </a:bodyPr>
          <a:lstStyle/>
          <a:p>
            <a:r>
              <a:rPr lang="en-GB" dirty="0" smtClean="0"/>
              <a:t>WS – Social Media</a:t>
            </a:r>
            <a:endParaRPr lang="en-GB" dirty="0"/>
          </a:p>
        </p:txBody>
      </p:sp>
      <p:pic>
        <p:nvPicPr>
          <p:cNvPr id="6" name="Picture 5" descr="Twitter logo 2011.png"/>
          <p:cNvPicPr>
            <a:picLocks noChangeAspect="1"/>
          </p:cNvPicPr>
          <p:nvPr/>
        </p:nvPicPr>
        <p:blipFill>
          <a:blip r:embed="rId3" cstate="print"/>
          <a:stretch>
            <a:fillRect/>
          </a:stretch>
        </p:blipFill>
        <p:spPr>
          <a:xfrm>
            <a:off x="4794873" y="5229200"/>
            <a:ext cx="4349127" cy="808938"/>
          </a:xfrm>
          <a:prstGeom prst="rect">
            <a:avLst/>
          </a:prstGeom>
        </p:spPr>
      </p:pic>
      <p:sp>
        <p:nvSpPr>
          <p:cNvPr id="7" name="Content Placeholder 1"/>
          <p:cNvSpPr txBox="1">
            <a:spLocks/>
          </p:cNvSpPr>
          <p:nvPr/>
        </p:nvSpPr>
        <p:spPr>
          <a:xfrm>
            <a:off x="323528" y="1700808"/>
            <a:ext cx="6264696" cy="2592288"/>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lang="en-GB" dirty="0" smtClean="0">
                <a:solidFill>
                  <a:schemeClr val="tx2"/>
                </a:solidFill>
              </a:rPr>
              <a:t>To p</a:t>
            </a:r>
            <a:r>
              <a:rPr kumimoji="0" lang="en-GB" b="0" i="0" u="none" strike="noStrike" kern="1200" cap="none" spc="0" normalizeH="0" baseline="0" noProof="0" dirty="0" err="1" smtClean="0">
                <a:ln>
                  <a:noFill/>
                </a:ln>
                <a:solidFill>
                  <a:schemeClr val="tx2"/>
                </a:solidFill>
                <a:effectLst/>
                <a:uLnTx/>
                <a:uFillTx/>
                <a:latin typeface="+mn-lt"/>
                <a:ea typeface="+mn-ea"/>
                <a:cs typeface="+mn-cs"/>
              </a:rPr>
              <a:t>ost</a:t>
            </a:r>
            <a:r>
              <a:rPr kumimoji="0" lang="en-GB" b="0" i="0" u="none" strike="noStrike" kern="1200" cap="none" spc="0" normalizeH="0" baseline="0" noProof="0" dirty="0" smtClean="0">
                <a:ln>
                  <a:noFill/>
                </a:ln>
                <a:solidFill>
                  <a:schemeClr val="tx2"/>
                </a:solidFill>
                <a:effectLst/>
                <a:uLnTx/>
                <a:uFillTx/>
                <a:latin typeface="+mn-lt"/>
                <a:ea typeface="+mn-ea"/>
                <a:cs typeface="+mn-cs"/>
              </a:rPr>
              <a:t>?  Or</a:t>
            </a:r>
            <a:r>
              <a:rPr kumimoji="0" lang="en-GB" b="0" i="0" u="none" strike="noStrike" kern="1200" cap="none" spc="0" normalizeH="0" noProof="0" dirty="0" smtClean="0">
                <a:ln>
                  <a:noFill/>
                </a:ln>
                <a:solidFill>
                  <a:schemeClr val="tx2"/>
                </a:solidFill>
                <a:effectLst/>
                <a:uLnTx/>
                <a:uFillTx/>
                <a:latin typeface="+mn-lt"/>
                <a:ea typeface="+mn-ea"/>
                <a:cs typeface="+mn-cs"/>
              </a:rPr>
              <a:t> not to</a:t>
            </a:r>
            <a:r>
              <a:rPr kumimoji="0" lang="en-GB" b="0" i="0" u="none" strike="noStrike" kern="1200" cap="none" spc="0" normalizeH="0" baseline="0" noProof="0" dirty="0" smtClean="0">
                <a:ln>
                  <a:noFill/>
                </a:ln>
                <a:solidFill>
                  <a:schemeClr val="tx2"/>
                </a:solidFill>
                <a:effectLst/>
                <a:uLnTx/>
                <a:uFillTx/>
                <a:latin typeface="+mn-lt"/>
                <a:ea typeface="+mn-ea"/>
                <a:cs typeface="+mn-cs"/>
              </a:rPr>
              <a:t> post?</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lang="en-GB" dirty="0" smtClean="0">
                <a:solidFill>
                  <a:schemeClr val="tx2"/>
                </a:solidFill>
              </a:rPr>
              <a:t>Don’t divulge information about one boat that could be useful to another.</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kumimoji="0" lang="en-GB" b="0" i="0" u="none" strike="noStrike" kern="1200" cap="none" spc="0" normalizeH="0" baseline="0" noProof="0" dirty="0" smtClean="0">
                <a:ln>
                  <a:noFill/>
                </a:ln>
                <a:solidFill>
                  <a:schemeClr val="tx2"/>
                </a:solidFill>
                <a:effectLst/>
                <a:uLnTx/>
                <a:uFillTx/>
                <a:latin typeface="+mn-lt"/>
                <a:ea typeface="+mn-ea"/>
                <a:cs typeface="+mn-cs"/>
              </a:rPr>
              <a:t>If you want to help publicise an event, or a class, and as long as the hierarchy of the class</a:t>
            </a:r>
            <a:r>
              <a:rPr kumimoji="0" lang="en-GB" b="0" i="0" u="none" strike="noStrike" kern="1200" cap="none" spc="0" normalizeH="0" noProof="0" dirty="0" smtClean="0">
                <a:ln>
                  <a:noFill/>
                </a:ln>
                <a:solidFill>
                  <a:schemeClr val="tx2"/>
                </a:solidFill>
                <a:effectLst/>
                <a:uLnTx/>
                <a:uFillTx/>
                <a:latin typeface="+mn-lt"/>
                <a:ea typeface="+mn-ea"/>
                <a:cs typeface="+mn-cs"/>
              </a:rPr>
              <a:t> agree,</a:t>
            </a:r>
            <a:r>
              <a:rPr kumimoji="0" lang="en-GB" b="0" i="0" u="none" strike="noStrike" kern="1200" cap="none" spc="0" normalizeH="0" baseline="0" noProof="0" dirty="0" smtClean="0">
                <a:ln>
                  <a:noFill/>
                </a:ln>
                <a:solidFill>
                  <a:schemeClr val="tx2"/>
                </a:solidFill>
                <a:effectLst/>
                <a:uLnTx/>
                <a:uFillTx/>
                <a:latin typeface="+mn-lt"/>
                <a:ea typeface="+mn-ea"/>
                <a:cs typeface="+mn-cs"/>
              </a:rPr>
              <a:t> that’s great!</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p:txBody>
      </p:sp>
      <p:pic>
        <p:nvPicPr>
          <p:cNvPr id="4098" name="Picture 2" descr="Image may contain: sky, ocean, boat, mountain, outdoor, water and nature"/>
          <p:cNvPicPr>
            <a:picLocks noChangeAspect="1" noChangeArrowheads="1"/>
          </p:cNvPicPr>
          <p:nvPr/>
        </p:nvPicPr>
        <p:blipFill>
          <a:blip r:embed="rId4" cstate="print"/>
          <a:srcRect/>
          <a:stretch>
            <a:fillRect/>
          </a:stretch>
        </p:blipFill>
        <p:spPr bwMode="auto">
          <a:xfrm>
            <a:off x="827584" y="3356992"/>
            <a:ext cx="3384376" cy="253828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164</TotalTime>
  <Words>528</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Conduct &amp; Responsibility</vt:lpstr>
      <vt:lpstr>The Measurer’s Role</vt:lpstr>
      <vt:lpstr>Hats</vt:lpstr>
      <vt:lpstr>Impartial and courteous</vt:lpstr>
      <vt:lpstr>Impartial and courteous</vt:lpstr>
      <vt:lpstr>Conflict of interests</vt:lpstr>
      <vt:lpstr>Conflict of Interests</vt:lpstr>
      <vt:lpstr>Conflict of Interests</vt:lpstr>
      <vt:lpstr>WS – Social Media</vt:lpstr>
      <vt:lpstr>Discussion /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IRC Rating System</dc:title>
  <dc:creator>Jason</dc:creator>
  <cp:lastModifiedBy>Jason Smithwick, RORC Rating Office</cp:lastModifiedBy>
  <cp:revision>22</cp:revision>
  <dcterms:created xsi:type="dcterms:W3CDTF">2017-11-14T14:52:41Z</dcterms:created>
  <dcterms:modified xsi:type="dcterms:W3CDTF">2018-03-14T14:32:54Z</dcterms:modified>
</cp:coreProperties>
</file>